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3"/>
    <p:restoredTop sz="92809"/>
  </p:normalViewPr>
  <p:slideViewPr>
    <p:cSldViewPr snapToGrid="0" snapToObjects="1">
      <p:cViewPr varScale="1">
        <p:scale>
          <a:sx n="74" d="100"/>
          <a:sy n="74" d="100"/>
        </p:scale>
        <p:origin x="2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pa_base_Fotor.jpg" descr="mapa_base_Fotor.jpg"/>
          <p:cNvPicPr>
            <a:picLocks noChangeAspect="1"/>
          </p:cNvPicPr>
          <p:nvPr/>
        </p:nvPicPr>
        <p:blipFill>
          <a:blip r:embed="rId2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Línea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635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ínea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508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Línea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b="1" i="1"/>
            </a:lvl1pPr>
          </a:lstStyle>
          <a:p>
            <a:r>
              <a:t>Lorem Ipsum Dolor</a:t>
            </a:r>
          </a:p>
        </p:txBody>
      </p:sp>
      <p:sp>
        <p:nvSpPr>
          <p:cNvPr id="19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  <a:effectLst/>
        </p:spPr>
        <p:txBody>
          <a:bodyPr/>
          <a:lstStyle>
            <a:lvl1pPr algn="l">
              <a:defRPr sz="7000"/>
            </a:lvl1pPr>
          </a:lstStyle>
          <a:p>
            <a:r>
              <a:t>Texto del título</a:t>
            </a:r>
          </a:p>
        </p:txBody>
      </p:sp>
      <p:sp>
        <p:nvSpPr>
          <p:cNvPr id="2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apa_base_Fotor.jpg" descr="mapa_base_Fotor.jpg"/>
          <p:cNvPicPr>
            <a:picLocks noChangeAspect="1"/>
          </p:cNvPicPr>
          <p:nvPr/>
        </p:nvPicPr>
        <p:blipFill>
          <a:blip r:embed="rId2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Línea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508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ínea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381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b="1" i="1"/>
            </a:lvl1pPr>
          </a:lstStyle>
          <a:p>
            <a:r>
              <a:t>Lorem Ipsum Dolor</a:t>
            </a:r>
          </a:p>
        </p:txBody>
      </p:sp>
      <p:sp>
        <p:nvSpPr>
          <p:cNvPr id="32" name="Imagen"/>
          <p:cNvSpPr>
            <a:spLocks noGrp="1"/>
          </p:cNvSpPr>
          <p:nvPr>
            <p:ph type="pic" sz="half" idx="14"/>
          </p:nvPr>
        </p:nvSpPr>
        <p:spPr>
          <a:xfrm>
            <a:off x="2578812" y="1032032"/>
            <a:ext cx="10009828" cy="441293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exto del título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  <a:effectLst/>
        </p:spPr>
        <p:txBody>
          <a:bodyPr/>
          <a:lstStyle>
            <a:lvl1pPr algn="l">
              <a:defRPr sz="7000"/>
            </a:lvl1pPr>
          </a:lstStyle>
          <a:p>
            <a:r>
              <a:t>Texto del título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apa_base_Fotor.jpg" descr="mapa_base_Fotor.jpg"/>
          <p:cNvPicPr>
            <a:picLocks noChangeAspect="1"/>
          </p:cNvPicPr>
          <p:nvPr/>
        </p:nvPicPr>
        <p:blipFill>
          <a:blip r:embed="rId2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exto del título"/>
          <p:cNvSpPr txBox="1">
            <a:spLocks noGrp="1"/>
          </p:cNvSpPr>
          <p:nvPr>
            <p:ph type="title"/>
          </p:nvPr>
        </p:nvSpPr>
        <p:spPr>
          <a:xfrm>
            <a:off x="726839" y="0"/>
            <a:ext cx="11988801" cy="1000922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3" name="Línea"/>
          <p:cNvSpPr/>
          <p:nvPr/>
        </p:nvSpPr>
        <p:spPr>
          <a:xfrm>
            <a:off x="289159" y="1007271"/>
            <a:ext cx="12426481" cy="1"/>
          </a:xfrm>
          <a:prstGeom prst="line">
            <a:avLst/>
          </a:prstGeom>
          <a:ln w="38100">
            <a:solidFill>
              <a:srgbClr val="444444">
                <a:alpha val="30000"/>
              </a:srgbClr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apa_base_Fotor.jpg" descr="mapa_base_Fotor.jpg"/>
          <p:cNvPicPr>
            <a:picLocks noChangeAspect="1"/>
          </p:cNvPicPr>
          <p:nvPr/>
        </p:nvPicPr>
        <p:blipFill>
          <a:blip r:embed="rId2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o del título"/>
          <p:cNvSpPr txBox="1">
            <a:spLocks noGrp="1"/>
          </p:cNvSpPr>
          <p:nvPr>
            <p:ph type="title"/>
          </p:nvPr>
        </p:nvSpPr>
        <p:spPr>
          <a:xfrm>
            <a:off x="726839" y="0"/>
            <a:ext cx="11988801" cy="1000922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3" name="Línea"/>
          <p:cNvSpPr/>
          <p:nvPr/>
        </p:nvSpPr>
        <p:spPr>
          <a:xfrm>
            <a:off x="289159" y="1007271"/>
            <a:ext cx="12426481" cy="1"/>
          </a:xfrm>
          <a:prstGeom prst="line">
            <a:avLst/>
          </a:prstGeom>
          <a:ln w="38100">
            <a:solidFill>
              <a:srgbClr val="444444">
                <a:alpha val="30000"/>
              </a:srgbClr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Texto del título"/>
          <p:cNvSpPr txBox="1">
            <a:spLocks noGrp="1"/>
          </p:cNvSpPr>
          <p:nvPr>
            <p:ph type="body" sz="quarter" idx="13"/>
          </p:nvPr>
        </p:nvSpPr>
        <p:spPr>
          <a:xfrm>
            <a:off x="726839" y="1026321"/>
            <a:ext cx="11988801" cy="100092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1600"/>
              </a:spcBef>
              <a:buClrTx/>
              <a:buSzTx/>
              <a:buFontTx/>
              <a:buNone/>
              <a:defRPr sz="4200">
                <a:solidFill>
                  <a:srgbClr val="66635F"/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mapa_base_Fotor.jpg" descr="mapa_base_Fotor.jpg"/>
          <p:cNvPicPr>
            <a:picLocks noChangeAspect="1"/>
          </p:cNvPicPr>
          <p:nvPr/>
        </p:nvPicPr>
        <p:blipFill>
          <a:blip r:embed="rId2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ángulo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effectLst/>
        </p:spPr>
        <p:txBody>
          <a:bodyPr anchor="b"/>
          <a:lstStyle>
            <a:lvl1pPr algn="l">
              <a:lnSpc>
                <a:spcPct val="100000"/>
              </a:lnSpc>
              <a:spcBef>
                <a:spcPts val="0"/>
              </a:spcBef>
              <a:defRPr sz="4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</p:spPr>
        <p:txBody>
          <a:bodyPr anchor="t"/>
          <a:lstStyle>
            <a:lvl1pPr marL="457200" indent="-457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indent="-457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indent="-457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indent="-457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indent="-457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pa_base_Fotor.jpg" descr="mapa_base_Fotor.jpg"/>
          <p:cNvPicPr>
            <a:picLocks noChangeAspect="1"/>
          </p:cNvPicPr>
          <p:nvPr/>
        </p:nvPicPr>
        <p:blipFill>
          <a:blip r:embed="rId10">
            <a:alphaModFix amt="22038"/>
            <a:extLst/>
          </a:blip>
          <a:stretch>
            <a:fillRect/>
          </a:stretch>
        </p:blipFill>
        <p:spPr>
          <a:xfrm>
            <a:off x="289160" y="1000921"/>
            <a:ext cx="12426480" cy="77517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Línea"/>
          <p:cNvSpPr/>
          <p:nvPr/>
        </p:nvSpPr>
        <p:spPr>
          <a:xfrm>
            <a:off x="289159" y="1007271"/>
            <a:ext cx="12426481" cy="1"/>
          </a:xfrm>
          <a:prstGeom prst="line">
            <a:avLst/>
          </a:prstGeom>
          <a:ln w="38100">
            <a:solidFill>
              <a:srgbClr val="444444">
                <a:alpha val="30000"/>
              </a:srgbClr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Línea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" name="Texto del título"/>
          <p:cNvSpPr txBox="1">
            <a:spLocks noGrp="1"/>
          </p:cNvSpPr>
          <p:nvPr>
            <p:ph type="title"/>
          </p:nvPr>
        </p:nvSpPr>
        <p:spPr>
          <a:xfrm>
            <a:off x="726839" y="0"/>
            <a:ext cx="11988801" cy="1000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6" name="Nivel de texto 1…"/>
          <p:cNvSpPr txBox="1">
            <a:spLocks noGrp="1"/>
          </p:cNvSpPr>
          <p:nvPr>
            <p:ph type="body" idx="1"/>
          </p:nvPr>
        </p:nvSpPr>
        <p:spPr>
          <a:xfrm>
            <a:off x="508000" y="18288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1pPr>
      <a:lvl2pPr marL="0" marR="0" indent="2286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2pPr>
      <a:lvl3pPr marL="0" marR="0" indent="4572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3pPr>
      <a:lvl4pPr marL="0" marR="0" indent="6858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4pPr>
      <a:lvl5pPr marL="0" marR="0" indent="9144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5pPr>
      <a:lvl6pPr marL="0" marR="0" indent="11430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6pPr>
      <a:lvl7pPr marL="0" marR="0" indent="13716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7pPr>
      <a:lvl8pPr marL="0" marR="0" indent="16002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8pPr>
      <a:lvl9pPr marL="0" marR="0" indent="1828800" algn="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chemeClr val="accent5">
              <a:hueOff val="-411174"/>
              <a:satOff val="4030"/>
              <a:lumOff val="-29867"/>
            </a:schemeClr>
          </a:solidFill>
          <a:uFillTx/>
          <a:latin typeface="+mn-lt"/>
          <a:ea typeface="+mn-ea"/>
          <a:cs typeface="+mn-cs"/>
          <a:sym typeface="Bodoni SvtyTwo ITC TT-Bol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FEG. Improving Co-ordi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OFEG. Improving Co-ordination</a:t>
            </a:r>
          </a:p>
        </p:txBody>
      </p:sp>
      <p:pic>
        <p:nvPicPr>
          <p:cNvPr id="93" name="7F1948FB-FCA5-47C2-8B94-89DFBFD15773-L0-001.png" descr="7F1948FB-FCA5-47C2-8B94-89DFBFD15773-L0-001.png"/>
          <p:cNvPicPr>
            <a:picLocks noChangeAspect="1"/>
          </p:cNvPicPr>
          <p:nvPr/>
        </p:nvPicPr>
        <p:blipFill>
          <a:blip r:embed="rId2">
            <a:extLst/>
          </a:blip>
          <a:srcRect l="947" t="4354" r="947"/>
          <a:stretch>
            <a:fillRect/>
          </a:stretch>
        </p:blipFill>
        <p:spPr>
          <a:xfrm>
            <a:off x="890389" y="1196289"/>
            <a:ext cx="11224022" cy="8206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" name="Grupo"/>
          <p:cNvGrpSpPr/>
          <p:nvPr/>
        </p:nvGrpSpPr>
        <p:grpSpPr>
          <a:xfrm>
            <a:off x="143" y="7781789"/>
            <a:ext cx="13004514" cy="1935229"/>
            <a:chOff x="0" y="0"/>
            <a:chExt cx="13004513" cy="1935228"/>
          </a:xfrm>
        </p:grpSpPr>
        <p:pic>
          <p:nvPicPr>
            <p:cNvPr id="94" name="m7KXH7yj_400x400.jpg" descr="m7KXH7yj_400x40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25747" cy="1925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Logo-Ifremer.jpg" descr="Logo-Ifremer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6980" y="17335"/>
              <a:ext cx="2078531" cy="1891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86744" y="9481"/>
              <a:ext cx="1925748" cy="1925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Captura de pantalla 2019-06-10 a las 18.14.04.png" descr="Captura de pantalla 2019-06-10 a las 18.14.0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203725" y="1971"/>
              <a:ext cx="1862756" cy="1925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Captura de pantalla 2019-06-10 a las 18.16.58.png" descr="Captura de pantalla 2019-06-10 a las 18.16.5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157714" y="21267"/>
              <a:ext cx="2573246" cy="1883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Captura de pantalla 2019-06-10 a las 18.18.15.png" descr="Captura de pantalla 2019-06-10 a las 18.18.1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822193" y="30672"/>
              <a:ext cx="2182321" cy="1864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46" y="1370733"/>
            <a:ext cx="12840108" cy="7198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08153F36-32C7-41BE-B5D2-11395862D551-L0-001.jpeg" descr="08153F36-32C7-41BE-B5D2-11395862D55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9617"/>
            <a:ext cx="13004800" cy="8214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Extending OFEG model to Antarctica?"/>
          <p:cNvSpPr txBox="1">
            <a:spLocks noGrp="1"/>
          </p:cNvSpPr>
          <p:nvPr>
            <p:ph type="title"/>
          </p:nvPr>
        </p:nvSpPr>
        <p:spPr>
          <a:xfrm>
            <a:off x="508000" y="4027453"/>
            <a:ext cx="11988800" cy="1000922"/>
          </a:xfrm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Extending OFEG model to Antarctica?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Captura de pantalla 2018-09-11 a las 9.50.19.png" descr="Captura de pantalla 2018-09-11 a las 9.50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9" y="1097225"/>
            <a:ext cx="13008218" cy="863817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Línea"/>
          <p:cNvSpPr/>
          <p:nvPr/>
        </p:nvSpPr>
        <p:spPr>
          <a:xfrm>
            <a:off x="3312035" y="3895574"/>
            <a:ext cx="6970867" cy="3826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4" extrusionOk="0">
                <a:moveTo>
                  <a:pt x="21600" y="0"/>
                </a:moveTo>
                <a:cubicBezTo>
                  <a:pt x="20450" y="6231"/>
                  <a:pt x="18095" y="11611"/>
                  <a:pt x="14920" y="15258"/>
                </a:cubicBezTo>
                <a:cubicBezTo>
                  <a:pt x="10531" y="20298"/>
                  <a:pt x="5026" y="21600"/>
                  <a:pt x="0" y="18786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28" name="Línea"/>
          <p:cNvSpPr/>
          <p:nvPr/>
        </p:nvSpPr>
        <p:spPr>
          <a:xfrm>
            <a:off x="3296736" y="3782155"/>
            <a:ext cx="3815666" cy="3666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978" y="4297"/>
                  <a:pt x="19252" y="8364"/>
                  <a:pt x="16588" y="11813"/>
                </a:cubicBezTo>
                <a:cubicBezTo>
                  <a:pt x="12534" y="17061"/>
                  <a:pt x="6594" y="20565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29" name="Línea"/>
          <p:cNvSpPr/>
          <p:nvPr/>
        </p:nvSpPr>
        <p:spPr>
          <a:xfrm>
            <a:off x="3314726" y="3022264"/>
            <a:ext cx="3275428" cy="4424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228" y="4678"/>
                  <a:pt x="19057" y="9179"/>
                  <a:pt x="15343" y="12974"/>
                </a:cubicBezTo>
                <a:cubicBezTo>
                  <a:pt x="11492" y="16908"/>
                  <a:pt x="6153" y="19910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0" name="Línea"/>
          <p:cNvSpPr/>
          <p:nvPr/>
        </p:nvSpPr>
        <p:spPr>
          <a:xfrm>
            <a:off x="3318762" y="3701576"/>
            <a:ext cx="2352883" cy="3748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856" y="4525"/>
                  <a:pt x="18262" y="8853"/>
                  <a:pt x="14071" y="12565"/>
                </a:cubicBezTo>
                <a:cubicBezTo>
                  <a:pt x="10175" y="16015"/>
                  <a:pt x="5046" y="18802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1" name="Línea"/>
          <p:cNvSpPr/>
          <p:nvPr/>
        </p:nvSpPr>
        <p:spPr>
          <a:xfrm>
            <a:off x="2811769" y="6919931"/>
            <a:ext cx="474447" cy="5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27" h="17771" extrusionOk="0">
                <a:moveTo>
                  <a:pt x="19527" y="16289"/>
                </a:moveTo>
                <a:cubicBezTo>
                  <a:pt x="10014" y="20727"/>
                  <a:pt x="-2073" y="14542"/>
                  <a:pt x="303" y="6452"/>
                </a:cubicBezTo>
                <a:cubicBezTo>
                  <a:pt x="1628" y="1938"/>
                  <a:pt x="7778" y="-873"/>
                  <a:pt x="13879" y="246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2" name="Flecha"/>
          <p:cNvSpPr/>
          <p:nvPr/>
        </p:nvSpPr>
        <p:spPr>
          <a:xfrm rot="5518158">
            <a:off x="3031380" y="7784862"/>
            <a:ext cx="537862" cy="521816"/>
          </a:xfrm>
          <a:prstGeom prst="rightArrow">
            <a:avLst>
              <a:gd name="adj1" fmla="val 49034"/>
              <a:gd name="adj2" fmla="val 56663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33" name="Línea"/>
          <p:cNvSpPr/>
          <p:nvPr/>
        </p:nvSpPr>
        <p:spPr>
          <a:xfrm>
            <a:off x="2208229" y="3447226"/>
            <a:ext cx="1083053" cy="3941499"/>
          </a:xfrm>
          <a:prstGeom prst="line">
            <a:avLst/>
          </a:pr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4" name="Línea"/>
          <p:cNvSpPr/>
          <p:nvPr/>
        </p:nvSpPr>
        <p:spPr>
          <a:xfrm flipH="1">
            <a:off x="3285160" y="5478797"/>
            <a:ext cx="582757" cy="1913952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5" name="Línea"/>
          <p:cNvSpPr/>
          <p:nvPr/>
        </p:nvSpPr>
        <p:spPr>
          <a:xfrm>
            <a:off x="3139973" y="5657637"/>
            <a:ext cx="145188" cy="1675922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6" name="Línea"/>
          <p:cNvSpPr/>
          <p:nvPr/>
        </p:nvSpPr>
        <p:spPr>
          <a:xfrm flipH="1">
            <a:off x="3412160" y="6675830"/>
            <a:ext cx="181206" cy="784729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7" name="Línea"/>
          <p:cNvSpPr/>
          <p:nvPr/>
        </p:nvSpPr>
        <p:spPr>
          <a:xfrm flipH="1">
            <a:off x="3258276" y="5076240"/>
            <a:ext cx="1" cy="2261917"/>
          </a:xfrm>
          <a:prstGeom prst="line">
            <a:avLst/>
          </a:prstGeom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8" name="Línea"/>
          <p:cNvSpPr/>
          <p:nvPr/>
        </p:nvSpPr>
        <p:spPr>
          <a:xfrm>
            <a:off x="3378442" y="3003248"/>
            <a:ext cx="2293203" cy="4368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7073" y="2337"/>
                  <a:pt x="13560" y="5160"/>
                  <a:pt x="11303" y="8275"/>
                </a:cubicBezTo>
                <a:cubicBezTo>
                  <a:pt x="7948" y="12905"/>
                  <a:pt x="7138" y="18290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9" name="Línea"/>
          <p:cNvSpPr/>
          <p:nvPr/>
        </p:nvSpPr>
        <p:spPr>
          <a:xfrm>
            <a:off x="3433955" y="3155476"/>
            <a:ext cx="2809190" cy="4297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997" y="3944"/>
                  <a:pt x="19047" y="7750"/>
                  <a:pt x="15892" y="11135"/>
                </a:cubicBezTo>
                <a:cubicBezTo>
                  <a:pt x="13872" y="13303"/>
                  <a:pt x="11402" y="15255"/>
                  <a:pt x="8547" y="16967"/>
                </a:cubicBezTo>
                <a:cubicBezTo>
                  <a:pt x="5825" y="18599"/>
                  <a:pt x="2773" y="19999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0" name="Línea"/>
          <p:cNvSpPr/>
          <p:nvPr/>
        </p:nvSpPr>
        <p:spPr>
          <a:xfrm>
            <a:off x="3441726" y="3447696"/>
            <a:ext cx="3236239" cy="4126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965" y="4458"/>
                  <a:pt x="18874" y="8712"/>
                  <a:pt x="15529" y="12350"/>
                </a:cubicBezTo>
                <a:cubicBezTo>
                  <a:pt x="11643" y="16578"/>
                  <a:pt x="6235" y="19798"/>
                  <a:pt x="0" y="21600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1" name="Línea"/>
          <p:cNvSpPr/>
          <p:nvPr/>
        </p:nvSpPr>
        <p:spPr>
          <a:xfrm>
            <a:off x="3439035" y="2396434"/>
            <a:ext cx="5787752" cy="5177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8" h="21560" extrusionOk="0">
                <a:moveTo>
                  <a:pt x="20444" y="0"/>
                </a:moveTo>
                <a:cubicBezTo>
                  <a:pt x="21600" y="4886"/>
                  <a:pt x="20567" y="10119"/>
                  <a:pt x="17689" y="13947"/>
                </a:cubicBezTo>
                <a:cubicBezTo>
                  <a:pt x="15565" y="16773"/>
                  <a:pt x="12715" y="18533"/>
                  <a:pt x="9776" y="19714"/>
                </a:cubicBezTo>
                <a:cubicBezTo>
                  <a:pt x="6689" y="20953"/>
                  <a:pt x="3391" y="21600"/>
                  <a:pt x="0" y="21558"/>
                </a:cubicBezTo>
              </a:path>
            </a:pathLst>
          </a:custGeom>
          <a:ln w="25400">
            <a:solidFill>
              <a:schemeClr val="accent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42" name="Punta Arenas, gateway to Antarctica?"/>
          <p:cNvSpPr txBox="1">
            <a:spLocks noGrp="1"/>
          </p:cNvSpPr>
          <p:nvPr>
            <p:ph type="title"/>
          </p:nvPr>
        </p:nvSpPr>
        <p:spPr>
          <a:xfrm>
            <a:off x="809124" y="30396"/>
            <a:ext cx="11988801" cy="1000922"/>
          </a:xfrm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Punta Arenas, gateway to Antarctica?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lecha"/>
          <p:cNvSpPr/>
          <p:nvPr/>
        </p:nvSpPr>
        <p:spPr>
          <a:xfrm rot="5434149">
            <a:off x="-871366" y="3445874"/>
            <a:ext cx="6380737" cy="3006742"/>
          </a:xfrm>
          <a:prstGeom prst="rightArrow">
            <a:avLst>
              <a:gd name="adj1" fmla="val 49034"/>
              <a:gd name="adj2" fmla="val 42873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graphicFrame>
        <p:nvGraphicFramePr>
          <p:cNvPr id="145" name="Tabla"/>
          <p:cNvGraphicFramePr/>
          <p:nvPr/>
        </p:nvGraphicFramePr>
        <p:xfrm>
          <a:off x="4596484" y="1225247"/>
          <a:ext cx="6160120" cy="6829851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2190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97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6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Station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R/V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Aircraft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16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Brasil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Bulgaria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58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Chile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282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2435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419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419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4198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000"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46" name="Tabla"/>
          <p:cNvGraphicFramePr/>
          <p:nvPr/>
        </p:nvGraphicFramePr>
        <p:xfrm>
          <a:off x="4596484" y="3142499"/>
          <a:ext cx="6160120" cy="5612340"/>
        </p:xfrm>
        <a:graphic>
          <a:graphicData uri="http://schemas.openxmlformats.org/drawingml/2006/table">
            <a:tbl>
              <a:tblPr firstCol="1">
                <a:tableStyleId>{C7B018BB-80A7-4F77-B60F-C8B233D01FF8}</a:tableStyleId>
              </a:tblPr>
              <a:tblGrid>
                <a:gridCol w="2190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Ecuador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Germany*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X*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Korea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X*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Netherlands*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X*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Perú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Rusia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X*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Turkey*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UK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187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046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Uruguay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3046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</a:rPr>
                        <a:t>USA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414141"/>
                          </a:solidFill>
                        </a:rPr>
                        <a:t>X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47" name="Rectángulo"/>
          <p:cNvSpPr/>
          <p:nvPr/>
        </p:nvSpPr>
        <p:spPr>
          <a:xfrm>
            <a:off x="4596484" y="2834164"/>
            <a:ext cx="6160120" cy="375315"/>
          </a:xfrm>
          <a:prstGeom prst="rect">
            <a:avLst/>
          </a:prstGeom>
          <a:blipFill>
            <a:blip r:embed="rId2">
              <a:alphaModFix amt="32901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8" name="Rectángulo"/>
          <p:cNvSpPr/>
          <p:nvPr/>
        </p:nvSpPr>
        <p:spPr>
          <a:xfrm>
            <a:off x="4596484" y="4425177"/>
            <a:ext cx="6160120" cy="375316"/>
          </a:xfrm>
          <a:prstGeom prst="rect">
            <a:avLst/>
          </a:prstGeom>
          <a:blipFill>
            <a:blip r:embed="rId2">
              <a:alphaModFix amt="32901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49" name="Rectángulo"/>
          <p:cNvSpPr/>
          <p:nvPr/>
        </p:nvSpPr>
        <p:spPr>
          <a:xfrm>
            <a:off x="4596484" y="6435970"/>
            <a:ext cx="6160120" cy="375316"/>
          </a:xfrm>
          <a:prstGeom prst="rect">
            <a:avLst/>
          </a:prstGeom>
          <a:blipFill>
            <a:blip r:embed="rId2">
              <a:alphaModFix amt="32901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50" name="Rectángulo"/>
          <p:cNvSpPr/>
          <p:nvPr/>
        </p:nvSpPr>
        <p:spPr>
          <a:xfrm>
            <a:off x="4596484" y="5600835"/>
            <a:ext cx="6160120" cy="375316"/>
          </a:xfrm>
          <a:prstGeom prst="rect">
            <a:avLst/>
          </a:prstGeom>
          <a:blipFill>
            <a:blip r:embed="rId2">
              <a:alphaModFix amt="32901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51" name="Rectángulo"/>
          <p:cNvSpPr/>
          <p:nvPr/>
        </p:nvSpPr>
        <p:spPr>
          <a:xfrm>
            <a:off x="4596484" y="6819379"/>
            <a:ext cx="6160120" cy="375315"/>
          </a:xfrm>
          <a:prstGeom prst="rect">
            <a:avLst/>
          </a:prstGeom>
          <a:blipFill>
            <a:blip r:embed="rId2">
              <a:alphaModFix amt="32901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animBg="1" advAuto="0"/>
      <p:bldP spid="149" grpId="3" animBg="1" advAuto="0"/>
      <p:bldP spid="150" grpId="4" animBg="1" advAuto="0"/>
      <p:bldP spid="151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i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Ships</a:t>
            </a:r>
          </a:p>
        </p:txBody>
      </p:sp>
      <p:pic>
        <p:nvPicPr>
          <p:cNvPr id="154" name="foto_0000000920140416122553.jpeg" descr="foto_00000009201404161225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3287" y="1526318"/>
            <a:ext cx="2786367" cy="1859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s-2.jpeg" descr="images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727" y="1528732"/>
            <a:ext cx="2786367" cy="185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-1-17.jpeg" descr="img-1-1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7604" y="1532082"/>
            <a:ext cx="2771251" cy="184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hile--ap-46-almirante-viel-armada-de-chile-520.jpeg" descr="chile--ap-46-almirante-viel-armada-de-chile-52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13865" y="1532082"/>
            <a:ext cx="3059556" cy="184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roadmap_g.jpeg" descr="roadmap_g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7727" y="3806512"/>
            <a:ext cx="2786367" cy="208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-del-Sarmiento-de-Gamboa.jpeg" descr="Imagen-del-Sarmiento-de-Gamboa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65863" y="3804887"/>
            <a:ext cx="3717013" cy="2089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raon-KOPRI.jpeg" descr="Araon-KOPRI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9681" y="6314202"/>
            <a:ext cx="2882459" cy="19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Potentially - 850 berths…"/>
          <p:cNvSpPr txBox="1"/>
          <p:nvPr/>
        </p:nvSpPr>
        <p:spPr>
          <a:xfrm>
            <a:off x="7795063" y="4910204"/>
            <a:ext cx="4268485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900" b="1">
                <a:solidFill>
                  <a:srgbClr val="000000"/>
                </a:solidFill>
              </a:defRPr>
            </a:pPr>
            <a:r>
              <a:t>Potentially - 850 berths</a:t>
            </a:r>
          </a:p>
          <a:p>
            <a:pPr algn="l">
              <a:defRPr sz="5900" b="1">
                <a:solidFill>
                  <a:srgbClr val="000000"/>
                </a:solidFill>
              </a:defRPr>
            </a:pPr>
            <a:r>
              <a:t>- 200 TEU’s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ircraf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Aircrafts</a:t>
            </a:r>
          </a:p>
        </p:txBody>
      </p:sp>
      <p:pic>
        <p:nvPicPr>
          <p:cNvPr id="164" name="33163378806_6170098701_o.jpg" descr="33163378806_6170098701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846" y="4734976"/>
            <a:ext cx="6588609" cy="4418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hercules fach antartida chile.jpg" descr="hercules fach antartida chi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164" y="1042364"/>
            <a:ext cx="6588608" cy="409811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Potentially…"/>
          <p:cNvSpPr txBox="1"/>
          <p:nvPr/>
        </p:nvSpPr>
        <p:spPr>
          <a:xfrm>
            <a:off x="7760773" y="4023997"/>
            <a:ext cx="4821418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900" b="1">
                <a:solidFill>
                  <a:srgbClr val="000000"/>
                </a:solidFill>
              </a:defRPr>
            </a:pPr>
            <a:r>
              <a:t>Potentially</a:t>
            </a:r>
          </a:p>
          <a:p>
            <a:pPr algn="l">
              <a:defRPr sz="5900" b="1">
                <a:solidFill>
                  <a:srgbClr val="000000"/>
                </a:solidFill>
              </a:defRPr>
            </a:pPr>
            <a:r>
              <a:t> - 1700 seats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Stations</a:t>
            </a:r>
          </a:p>
        </p:txBody>
      </p:sp>
      <p:sp>
        <p:nvSpPr>
          <p:cNvPr id="169" name="Available places…"/>
          <p:cNvSpPr txBox="1"/>
          <p:nvPr/>
        </p:nvSpPr>
        <p:spPr>
          <a:xfrm>
            <a:off x="7279547" y="4635500"/>
            <a:ext cx="572076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900" b="1">
                <a:solidFill>
                  <a:srgbClr val="000000"/>
                </a:solidFill>
              </a:defRPr>
            </a:pPr>
            <a:r>
              <a:t>Available places</a:t>
            </a:r>
          </a:p>
          <a:p>
            <a:pPr>
              <a:defRPr sz="5900" b="1">
                <a:solidFill>
                  <a:srgbClr val="000000"/>
                </a:solidFill>
              </a:defRPr>
            </a:pPr>
            <a:r>
              <a:t>250 pax/day</a:t>
            </a:r>
          </a:p>
        </p:txBody>
      </p:sp>
      <p:pic>
        <p:nvPicPr>
          <p:cNvPr id="170" name="carvajal-987.jpeg" descr="carvajal-9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5669" y="1371326"/>
            <a:ext cx="3236683" cy="2158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escudero-panoramica-derecha.jpeg" descr="escudero-panoramica-derecha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770" y="1375452"/>
            <a:ext cx="3440944" cy="215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BASE YELCHO.jpeg" descr="BASE YELCHO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212" y="1372283"/>
            <a:ext cx="3460719" cy="215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ub02010101_img01.jpeg" descr="sub02010101_img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748" y="3513401"/>
            <a:ext cx="6117867" cy="2021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_MG_6615.jpeg" descr="_MG_661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6864" y="5541444"/>
            <a:ext cx="3240288" cy="2158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aejuancarlos.jpeg" descr="baejuancarlos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674" y="5541444"/>
            <a:ext cx="3228175" cy="2158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ain Goa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Main Goal?</a:t>
            </a:r>
          </a:p>
        </p:txBody>
      </p:sp>
      <p:sp>
        <p:nvSpPr>
          <p:cNvPr id="178" name="Exchange and coordinate logistics resources … without money exchange as in OFEG?"/>
          <p:cNvSpPr txBox="1"/>
          <p:nvPr/>
        </p:nvSpPr>
        <p:spPr>
          <a:xfrm>
            <a:off x="508000" y="3876154"/>
            <a:ext cx="1198880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900" b="1">
                <a:solidFill>
                  <a:srgbClr val="000000"/>
                </a:solidFill>
              </a:defRPr>
            </a:lvl1pPr>
          </a:lstStyle>
          <a:p>
            <a:r>
              <a:t>Exchange and coordinate logistics resources … without money exchange as in OFEG?</a:t>
            </a:r>
          </a:p>
        </p:txBody>
      </p:sp>
      <p:sp>
        <p:nvSpPr>
          <p:cNvPr id="179" name="A great logistic coordination opportunity"/>
          <p:cNvSpPr txBox="1"/>
          <p:nvPr/>
        </p:nvSpPr>
        <p:spPr>
          <a:xfrm>
            <a:off x="508000" y="1327649"/>
            <a:ext cx="119888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900" b="1">
                <a:solidFill>
                  <a:srgbClr val="000000"/>
                </a:solidFill>
              </a:defRPr>
            </a:lvl1pPr>
          </a:lstStyle>
          <a:p>
            <a:r>
              <a:t>A great logistic coordination opportunity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2" animBg="1" advAuto="0"/>
      <p:bldP spid="179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upo"/>
          <p:cNvGrpSpPr/>
          <p:nvPr/>
        </p:nvGrpSpPr>
        <p:grpSpPr>
          <a:xfrm>
            <a:off x="325865" y="1986057"/>
            <a:ext cx="4873576" cy="5010294"/>
            <a:chOff x="12700" y="12700"/>
            <a:chExt cx="4873574" cy="5010293"/>
          </a:xfrm>
        </p:grpSpPr>
        <p:graphicFrame>
          <p:nvGraphicFramePr>
            <p:cNvPr id="181" name="Tabla"/>
            <p:cNvGraphicFramePr/>
            <p:nvPr/>
          </p:nvGraphicFramePr>
          <p:xfrm>
            <a:off x="12700" y="12700"/>
            <a:ext cx="4872299" cy="1801992"/>
          </p:xfrm>
          <a:graphic>
            <a:graphicData uri="http://schemas.openxmlformats.org/drawingml/2006/table">
              <a:tbl>
                <a:tblPr firstRow="1" firstCol="1">
                  <a:tableStyleId>{C7B018BB-80A7-4F77-B60F-C8B233D01FF8}</a:tableStyleId>
                </a:tblPr>
                <a:tblGrid>
                  <a:gridCol w="129444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6279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4506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2700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863597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2600"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blipFill rotWithShape="1">
                        <a:blip r:embed="rId2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Station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2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R/V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2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Aircraft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2"/>
                        <a:srcRect/>
                        <a:tile tx="0" ty="0" sx="100000" sy="100000" flip="none" algn="tl"/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938395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Chile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lnB w="12700"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2" name="Tabla"/>
            <p:cNvGraphicFramePr/>
            <p:nvPr/>
          </p:nvGraphicFramePr>
          <p:xfrm>
            <a:off x="12700" y="1808487"/>
            <a:ext cx="4873574" cy="3214506"/>
          </p:xfrm>
          <a:graphic>
            <a:graphicData uri="http://schemas.openxmlformats.org/drawingml/2006/table">
              <a:tbl>
                <a:tblPr firstCol="1">
                  <a:tableStyleId>{C7B018BB-80A7-4F77-B60F-C8B233D01FF8}</a:tableStyleId>
                </a:tblPr>
                <a:tblGrid>
                  <a:gridCol w="130067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3091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9718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244798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717574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Korea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X*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lnT w="12700">
                        <a:miter lim="400000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40787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Poland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844026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Spain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</a:t>
                        </a:r>
                      </a:p>
                    </a:txBody>
                    <a:tcPr marL="50800" marR="50800" marT="50800" marB="50800" anchor="ctr" horzOverflow="overflow"/>
                  </a:tc>
                  <a:tc>
                    <a:txBody>
                      <a:bodyPr/>
                      <a:lstStyle/>
                      <a:p>
                        <a:pPr defTabSz="9144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600">
                            <a:solidFill>
                              <a:srgbClr val="414141"/>
                            </a:solidFill>
                          </a:rPr>
                          <a:t>X*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912120">
                  <a:tc>
                    <a:txBody>
                      <a:bodyPr/>
                      <a:lstStyle/>
                      <a:p>
                        <a:pPr defTabSz="914400">
                          <a:tabLst>
                            <a:tab pos="1181100" algn="l"/>
                          </a:tabLst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solidFill>
                              <a:srgbClr val="FFFFFF"/>
                            </a:solidFill>
                            <a:effectLst>
                              <a:outerShdw blurRad="25400" dist="33948" dir="2388334" rotWithShape="0">
                                <a:srgbClr val="3B3936">
                                  <a:alpha val="79310"/>
                                </a:srgbClr>
                              </a:outerShdw>
                            </a:effectLst>
                          </a:rPr>
                          <a:t>Turkey*</a:t>
                        </a:r>
                      </a:p>
                    </a:txBody>
                    <a:tcPr marL="50800" marR="50800" marT="50800" marB="50800" anchor="ctr" horzOverflow="overflow">
                      <a:blipFill rotWithShape="1">
                        <a:blip r:embed="rId3"/>
                        <a:srcRect/>
                        <a:tile tx="0" ty="0" sx="100000" sy="100000" flip="none" algn="tl"/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lnB w="12700"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</p:grpSp>
      <p:sp>
        <p:nvSpPr>
          <p:cNvPr id="184" name="COMNAP Peninsula Task Force"/>
          <p:cNvSpPr txBox="1">
            <a:spLocks noGrp="1"/>
          </p:cNvSpPr>
          <p:nvPr>
            <p:ph type="title"/>
          </p:nvPr>
        </p:nvSpPr>
        <p:spPr>
          <a:xfrm>
            <a:off x="36864" y="75989"/>
            <a:ext cx="11988801" cy="1000923"/>
          </a:xfrm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rPr dirty="0"/>
              <a:t>COMNAP Peninsula Task Force</a:t>
            </a:r>
          </a:p>
        </p:txBody>
      </p:sp>
      <p:sp>
        <p:nvSpPr>
          <p:cNvPr id="185" name="•COMNAP agreed in organizing a Task Force to:…"/>
          <p:cNvSpPr txBox="1"/>
          <p:nvPr/>
        </p:nvSpPr>
        <p:spPr>
          <a:xfrm>
            <a:off x="5532115" y="2440338"/>
            <a:ext cx="6955710" cy="4447382"/>
          </a:xfrm>
          <a:prstGeom prst="rect">
            <a:avLst/>
          </a:prstGeom>
          <a:ln w="25400">
            <a:solidFill>
              <a:srgbClr val="6663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/>
            </a:pPr>
            <a:r>
              <a:rPr>
                <a:latin typeface="Arial"/>
                <a:ea typeface="Arial"/>
                <a:cs typeface="Arial"/>
                <a:sym typeface="Arial"/>
              </a:rPr>
              <a:t>•</a:t>
            </a:r>
            <a:r>
              <a:t>COMNAP agreed in organizing a Task Force to: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lvl="2" algn="l">
              <a:defRPr sz="3200"/>
            </a:pPr>
            <a:r>
              <a:rPr>
                <a:latin typeface="Arial"/>
                <a:ea typeface="Arial"/>
                <a:cs typeface="Arial"/>
                <a:sym typeface="Arial"/>
              </a:rPr>
              <a:t>•</a:t>
            </a:r>
            <a:r>
              <a:t>Evaluate the possibility of implementing a barter system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lvl="2" algn="l">
              <a:defRPr sz="3200"/>
            </a:pPr>
            <a:r>
              <a:rPr>
                <a:latin typeface="Arial"/>
                <a:ea typeface="Arial"/>
                <a:cs typeface="Arial"/>
                <a:sym typeface="Arial"/>
              </a:rPr>
              <a:t>•</a:t>
            </a:r>
            <a:r>
              <a:t>Develop the barter table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lvl="2" algn="l">
              <a:defRPr sz="3200"/>
            </a:pPr>
            <a:r>
              <a:rPr>
                <a:latin typeface="Arial"/>
                <a:ea typeface="Arial"/>
                <a:cs typeface="Arial"/>
                <a:sym typeface="Arial"/>
              </a:rPr>
              <a:t>•</a:t>
            </a:r>
            <a:r>
              <a:t>Simulate the benefits of that system in $/season for last two seasons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6CA81690-3651-42D6-AF0E-E2C534E06286-L0-001.jpeg" descr="6CA81690-3651-42D6-AF0E-E2C534E0628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634" y="541427"/>
            <a:ext cx="11897532" cy="8923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NP064447-kph.jpeg" descr="NP064447-kp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211" y="1610711"/>
            <a:ext cx="3577097" cy="201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Captura de pantalla 2019-06-10 a las 18.24.21.png" descr="Captura de pantalla 2019-06-10 a las 18.24.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9621" y="3545331"/>
            <a:ext cx="3394135" cy="2398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aptura de pantalla 2019-06-10 a las 13.02.33.png" descr="Captura de pantalla 2019-06-10 a las 13.02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1402" y="1247299"/>
            <a:ext cx="5857646" cy="798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ssets value"/>
          <p:cNvSpPr txBox="1"/>
          <p:nvPr/>
        </p:nvSpPr>
        <p:spPr>
          <a:xfrm>
            <a:off x="8636720" y="9490"/>
            <a:ext cx="386941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90000"/>
              </a:lnSpc>
              <a:spcBef>
                <a:spcPts val="1600"/>
              </a:spcBef>
              <a:defRPr sz="62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  <a:latin typeface="+mn-lt"/>
                <a:ea typeface="+mn-ea"/>
                <a:cs typeface="+mn-cs"/>
                <a:sym typeface="Bodoni SvtyTwo ITC TT-Bold"/>
              </a:defRPr>
            </a:lvl1pPr>
          </a:lstStyle>
          <a:p>
            <a:r>
              <a:t>Assets value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easons 2017-18 and 2018-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Seasons 2017-18 and 2018-19</a:t>
            </a:r>
          </a:p>
        </p:txBody>
      </p:sp>
      <p:pic>
        <p:nvPicPr>
          <p:cNvPr id="191" name="Captura de pantalla 2019-06-10 a las 13.01.48.png" descr="Captura de pantalla 2019-06-10 a las 13.01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544" y="1102578"/>
            <a:ext cx="10043712" cy="636300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ave - 1/2 million USD"/>
          <p:cNvSpPr txBox="1"/>
          <p:nvPr/>
        </p:nvSpPr>
        <p:spPr>
          <a:xfrm>
            <a:off x="2460588" y="7541839"/>
            <a:ext cx="891774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900" b="1">
                <a:solidFill>
                  <a:srgbClr val="000000"/>
                </a:solidFill>
              </a:defRPr>
            </a:lvl1pPr>
          </a:lstStyle>
          <a:p>
            <a:r>
              <a:t>Save - 1/2 million USD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dvanced planning…"/>
          <p:cNvSpPr txBox="1"/>
          <p:nvPr/>
        </p:nvSpPr>
        <p:spPr>
          <a:xfrm>
            <a:off x="508000" y="3055847"/>
            <a:ext cx="1198880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70113" indent="-770113" algn="l">
              <a:buSzPct val="75000"/>
              <a:buChar char="-"/>
              <a:defRPr sz="5900" b="1">
                <a:solidFill>
                  <a:srgbClr val="000000"/>
                </a:solidFill>
              </a:defRPr>
            </a:pPr>
            <a:r>
              <a:t>Advanced planning</a:t>
            </a:r>
          </a:p>
          <a:p>
            <a:pPr marL="770113" indent="-770113" algn="l">
              <a:buSzPct val="75000"/>
              <a:buChar char="-"/>
              <a:defRPr sz="5900" b="1">
                <a:solidFill>
                  <a:srgbClr val="000000"/>
                </a:solidFill>
              </a:defRPr>
            </a:pPr>
            <a:r>
              <a:t>Pilot experience for season 19/20</a:t>
            </a:r>
          </a:p>
          <a:p>
            <a:pPr marL="770113" indent="-770113" algn="l">
              <a:buSzPct val="75000"/>
              <a:buChar char="-"/>
              <a:defRPr sz="5900" b="1">
                <a:solidFill>
                  <a:srgbClr val="000000"/>
                </a:solidFill>
              </a:defRPr>
            </a:pPr>
            <a:r>
              <a:t>Implementation season 20/21</a:t>
            </a:r>
          </a:p>
        </p:txBody>
      </p:sp>
      <p:sp>
        <p:nvSpPr>
          <p:cNvPr id="195" name="Next step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t>Next steps?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CF5F4E-2B58-BC4E-80F3-93AFB8CB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821"/>
            <a:ext cx="13004800" cy="5089585"/>
          </a:xfrm>
          <a:prstGeom prst="rect">
            <a:avLst/>
          </a:prstGeom>
        </p:spPr>
      </p:pic>
      <p:sp>
        <p:nvSpPr>
          <p:cNvPr id="7" name="COMNAP Peninsula Task Force">
            <a:extLst>
              <a:ext uri="{FF2B5EF4-FFF2-40B4-BE49-F238E27FC236}">
                <a16:creationId xmlns:a16="http://schemas.microsoft.com/office/drawing/2014/main" id="{637BD7B5-8F51-E441-86BC-C28FBAB84B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713" y="7460201"/>
            <a:ext cx="11988801" cy="1000923"/>
          </a:xfrm>
          <a:prstGeom prst="rect">
            <a:avLst/>
          </a:prstGeom>
        </p:spPr>
        <p:txBody>
          <a:bodyPr>
            <a:normAutofit/>
          </a:bodyPr>
          <a:lstStyle>
            <a:lvl1pPr defTabSz="560831">
              <a:spcBef>
                <a:spcPts val="1500"/>
              </a:spcBef>
              <a:defRPr sz="5952"/>
            </a:lvl1pPr>
          </a:lstStyle>
          <a:p>
            <a:r>
              <a:rPr lang="es-ES" dirty="0" err="1"/>
              <a:t>Thanks</a:t>
            </a:r>
            <a:r>
              <a:rPr lang="es-E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8234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22ED6EEF-DBAE-41BE-AC1F-2ADAF78F131F-L0-001.jpeg" descr="22ED6EEF-DBAE-41BE-AC1F-2ADAF78F131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884" y="425163"/>
            <a:ext cx="11871032" cy="8903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aptura de pantalla 2019-06-10 a las 18.39.28.png" descr="Captura de pantalla 2019-06-10 a las 18.39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14" y="661399"/>
            <a:ext cx="12282573" cy="8430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1114D651-A2B5-43A7-A371-9D4725FF6FF4-L0-001.png" descr="1114D651-A2B5-43A7-A371-9D4725FF6FF4-L0-001.png"/>
          <p:cNvPicPr>
            <a:picLocks noChangeAspect="1"/>
          </p:cNvPicPr>
          <p:nvPr/>
        </p:nvPicPr>
        <p:blipFill>
          <a:blip r:embed="rId2">
            <a:extLst/>
          </a:blip>
          <a:srcRect l="1617" t="7583" b="3738"/>
          <a:stretch>
            <a:fillRect/>
          </a:stretch>
        </p:blipFill>
        <p:spPr>
          <a:xfrm>
            <a:off x="185543" y="676668"/>
            <a:ext cx="12633685" cy="8540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DF7257FF-809B-4E20-86CC-32F58910B32B-L0-001.jpeg" descr="DF7257FF-809B-4E20-86CC-32F58910B32B-L0-001.jpeg"/>
          <p:cNvPicPr>
            <a:picLocks noChangeAspect="1"/>
          </p:cNvPicPr>
          <p:nvPr/>
        </p:nvPicPr>
        <p:blipFill>
          <a:blip r:embed="rId2">
            <a:extLst/>
          </a:blip>
          <a:srcRect t="3812" b="3812"/>
          <a:stretch>
            <a:fillRect/>
          </a:stretch>
        </p:blipFill>
        <p:spPr>
          <a:xfrm>
            <a:off x="306189" y="482251"/>
            <a:ext cx="12392256" cy="9009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Captura de pantalla 2019-06-11 a las 10.24.20.png" descr="Captura de pantalla 2019-06-11 a las 10.24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160" y="1343421"/>
            <a:ext cx="12426480" cy="706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Captura de pantalla 2019-06-11 a las 10.27.31.png" descr="Captura de pantalla 2019-06-11 a las 10.27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" y="1352389"/>
            <a:ext cx="13004801" cy="704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571B13CD-C0FA-4CF8-A6C6-43016074B23B-L0-001.jpeg" descr="571B13CD-C0FA-4CF8-A6C6-43016074B23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066800"/>
            <a:ext cx="1143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ld"/>
        <a:ea typeface="Bodoni SvtyTwo ITC TT-Bold"/>
        <a:cs typeface="Bodoni SvtyTwo ITC TT-Bold"/>
      </a:majorFont>
      <a:minorFont>
        <a:latin typeface="Bodoni SvtyTwo ITC TT-Bold"/>
        <a:ea typeface="Bodoni SvtyTwo ITC TT-Bold"/>
        <a:cs typeface="Bodoni SvtyTwo ITC TT-Bold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ld"/>
        <a:ea typeface="Bodoni SvtyTwo ITC TT-Bold"/>
        <a:cs typeface="Bodoni SvtyTwo ITC TT-Bold"/>
      </a:majorFont>
      <a:minorFont>
        <a:latin typeface="Bodoni SvtyTwo ITC TT-Bold"/>
        <a:ea typeface="Bodoni SvtyTwo ITC TT-Bold"/>
        <a:cs typeface="Bodoni SvtyTwo ITC TT-Bold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Macintosh PowerPoint</Application>
  <PresentationFormat>Personalizado</PresentationFormat>
  <Paragraphs>100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Bodoni SvtyTwo ITC TT-Bold</vt:lpstr>
      <vt:lpstr>Helvetica</vt:lpstr>
      <vt:lpstr>Helvetica Neue</vt:lpstr>
      <vt:lpstr>Helvetica Neue Light</vt:lpstr>
      <vt:lpstr>Palatino</vt:lpstr>
      <vt:lpstr>Times</vt:lpstr>
      <vt:lpstr>Zapf Dingbats</vt:lpstr>
      <vt:lpstr>New_Template4</vt:lpstr>
      <vt:lpstr>OFEG. Improving Co-ordination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Extending OFEG model to Antarctica?</vt:lpstr>
      <vt:lpstr>Punta Arenas, gateway to Antarctica?</vt:lpstr>
      <vt:lpstr>Presentación de PowerPoint</vt:lpstr>
      <vt:lpstr>Ships</vt:lpstr>
      <vt:lpstr>Aircrafts</vt:lpstr>
      <vt:lpstr>Stations</vt:lpstr>
      <vt:lpstr>Main Goal?</vt:lpstr>
      <vt:lpstr>COMNAP Peninsula Task Force</vt:lpstr>
      <vt:lpstr>Presentación de PowerPoint</vt:lpstr>
      <vt:lpstr>Seasons 2017-18 and 2018-19</vt:lpstr>
      <vt:lpstr>Next steps?</vt:lpstr>
      <vt:lpstr>Thanks!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OFEG. Improving Co-ordination</dc:title>
  <cp:lastModifiedBy>miki ojeda</cp:lastModifiedBy>
  <cp:revision>1</cp:revision>
  <dcterms:modified xsi:type="dcterms:W3CDTF">2019-06-11T11:40:14Z</dcterms:modified>
</cp:coreProperties>
</file>